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5547" autoAdjust="0"/>
  </p:normalViewPr>
  <p:slideViewPr>
    <p:cSldViewPr snapToGrid="0">
      <p:cViewPr varScale="1">
        <p:scale>
          <a:sx n="56" d="100"/>
          <a:sy n="56" d="100"/>
        </p:scale>
        <p:origin x="1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17CA-171A-4A16-B512-3CFB4A1D123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27F3-EC66-4FC2-86B8-E171E7A28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94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17CA-171A-4A16-B512-3CFB4A1D123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27F3-EC66-4FC2-86B8-E171E7A28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265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17CA-171A-4A16-B512-3CFB4A1D123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27F3-EC66-4FC2-86B8-E171E7A28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28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17CA-171A-4A16-B512-3CFB4A1D123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27F3-EC66-4FC2-86B8-E171E7A28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536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17CA-171A-4A16-B512-3CFB4A1D123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27F3-EC66-4FC2-86B8-E171E7A28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75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17CA-171A-4A16-B512-3CFB4A1D123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27F3-EC66-4FC2-86B8-E171E7A28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911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17CA-171A-4A16-B512-3CFB4A1D123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27F3-EC66-4FC2-86B8-E171E7A28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73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17CA-171A-4A16-B512-3CFB4A1D123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27F3-EC66-4FC2-86B8-E171E7A28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997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17CA-171A-4A16-B512-3CFB4A1D123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27F3-EC66-4FC2-86B8-E171E7A28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336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17CA-171A-4A16-B512-3CFB4A1D123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27F3-EC66-4FC2-86B8-E171E7A28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117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17CA-171A-4A16-B512-3CFB4A1D123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C27F3-EC66-4FC2-86B8-E171E7A28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30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1E17CA-171A-4A16-B512-3CFB4A1D123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4C27F3-EC66-4FC2-86B8-E171E7A286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5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0AEF02-67CF-0B5B-0492-48B00E76F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44" b="42222"/>
          <a:stretch>
            <a:fillRect/>
          </a:stretch>
        </p:blipFill>
        <p:spPr>
          <a:xfrm>
            <a:off x="978477" y="1609725"/>
            <a:ext cx="7187047" cy="11379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216E02-E29D-0B7B-2C78-039FB56F3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44" b="42222"/>
          <a:stretch>
            <a:fillRect/>
          </a:stretch>
        </p:blipFill>
        <p:spPr>
          <a:xfrm>
            <a:off x="909638" y="3743828"/>
            <a:ext cx="7187047" cy="11379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43FA01-4FA9-D97A-D0EA-96DF6E4AE99C}"/>
              </a:ext>
            </a:extLst>
          </p:cNvPr>
          <p:cNvSpPr txBox="1"/>
          <p:nvPr/>
        </p:nvSpPr>
        <p:spPr>
          <a:xfrm>
            <a:off x="909638" y="959277"/>
            <a:ext cx="7903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First arrow:</a:t>
            </a:r>
            <a:r>
              <a:rPr lang="en-US" sz="2000" dirty="0"/>
              <a:t> unavoidable unpleasantness.</a:t>
            </a:r>
          </a:p>
          <a:p>
            <a:r>
              <a:rPr lang="en-US" sz="2000" i="1" dirty="0"/>
              <a:t>Pain, fatigue, breathlessness, uncertainty, illness-related discomfort.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169AB9-3DB6-509F-9ED8-07CF54E21D7B}"/>
              </a:ext>
            </a:extLst>
          </p:cNvPr>
          <p:cNvSpPr txBox="1"/>
          <p:nvPr/>
        </p:nvSpPr>
        <p:spPr>
          <a:xfrm>
            <a:off x="909638" y="3121667"/>
            <a:ext cx="7903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Second arrow:</a:t>
            </a:r>
            <a:r>
              <a:rPr lang="en-US" sz="2000" dirty="0"/>
              <a:t> reactions that add distress.</a:t>
            </a:r>
          </a:p>
          <a:p>
            <a:r>
              <a:rPr lang="en-US" sz="2000" i="1" dirty="0"/>
              <a:t>Resistance, fear, judgment, tension, rumination, avoidance.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C04039-0818-22EF-5575-927F0D2D3EA4}"/>
              </a:ext>
            </a:extLst>
          </p:cNvPr>
          <p:cNvSpPr txBox="1"/>
          <p:nvPr/>
        </p:nvSpPr>
        <p:spPr>
          <a:xfrm>
            <a:off x="1373982" y="205224"/>
            <a:ext cx="6396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The Two </a:t>
            </a:r>
            <a:r>
              <a:rPr lang="en-US" sz="2400" b="1"/>
              <a:t>Arrows Framework</a:t>
            </a:r>
            <a:endParaRPr lang="en-US" sz="2400" i="1" dirty="0"/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83B2EDBF-AC3E-48F4-56FD-4E4CC93A749C}"/>
              </a:ext>
            </a:extLst>
          </p:cNvPr>
          <p:cNvSpPr/>
          <p:nvPr/>
        </p:nvSpPr>
        <p:spPr>
          <a:xfrm>
            <a:off x="914400" y="5185491"/>
            <a:ext cx="7315200" cy="142646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524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91440" rIns="146304" bIns="73152" rtlCol="0"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Key idea:</a:t>
            </a:r>
          </a:p>
          <a:p>
            <a:r>
              <a:rPr lang="en-US" sz="2000" dirty="0">
                <a:solidFill>
                  <a:schemeClr val="tx1"/>
                </a:solidFill>
              </a:rPr>
              <a:t>The first arrow is often not fully controllable. </a:t>
            </a:r>
          </a:p>
          <a:p>
            <a:r>
              <a:rPr lang="en-US" sz="2000" dirty="0">
                <a:solidFill>
                  <a:schemeClr val="tx1"/>
                </a:solidFill>
              </a:rPr>
              <a:t>The second arrow is more malleable. </a:t>
            </a:r>
          </a:p>
        </p:txBody>
      </p:sp>
    </p:spTree>
    <p:extLst>
      <p:ext uri="{BB962C8B-B14F-4D97-AF65-F5344CB8AC3E}">
        <p14:creationId xmlns:p14="http://schemas.microsoft.com/office/powerpoint/2010/main" val="774742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C6D03-AD78-CE6A-7559-A2D3983D4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48943C-1F05-C088-A421-2D2187E6D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44" b="42222"/>
          <a:stretch>
            <a:fillRect/>
          </a:stretch>
        </p:blipFill>
        <p:spPr>
          <a:xfrm>
            <a:off x="978477" y="2377821"/>
            <a:ext cx="7187047" cy="11379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36514F-A233-1B99-3614-6101524F8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44" b="42222"/>
          <a:stretch>
            <a:fillRect/>
          </a:stretch>
        </p:blipFill>
        <p:spPr>
          <a:xfrm>
            <a:off x="909638" y="5033132"/>
            <a:ext cx="7187047" cy="11379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87D332-A94F-F610-32EA-D7DC3E2019CE}"/>
              </a:ext>
            </a:extLst>
          </p:cNvPr>
          <p:cNvSpPr txBox="1"/>
          <p:nvPr/>
        </p:nvSpPr>
        <p:spPr>
          <a:xfrm>
            <a:off x="909638" y="1727373"/>
            <a:ext cx="7903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First arrow:</a:t>
            </a:r>
            <a:r>
              <a:rPr lang="en-US" sz="2000" i="1" dirty="0"/>
              <a:t> unavoidable unpleasantness.</a:t>
            </a:r>
          </a:p>
          <a:p>
            <a:r>
              <a:rPr lang="en-US" sz="2000" b="1" dirty="0">
                <a:solidFill>
                  <a:srgbClr val="000000"/>
                </a:solidFill>
              </a:rPr>
              <a:t>Fatigue, heaviness, low energy, slower thinking</a:t>
            </a:r>
            <a:r>
              <a:rPr lang="en-US" sz="2000" b="1" i="1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AD0369-9FB9-EA9D-E06B-DC0E8BE60AA5}"/>
              </a:ext>
            </a:extLst>
          </p:cNvPr>
          <p:cNvSpPr txBox="1"/>
          <p:nvPr/>
        </p:nvSpPr>
        <p:spPr>
          <a:xfrm>
            <a:off x="909638" y="4017779"/>
            <a:ext cx="79033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Second arrow:</a:t>
            </a:r>
            <a:r>
              <a:rPr lang="en-US" sz="2000" i="1" dirty="0"/>
              <a:t> reactions that add distress.</a:t>
            </a:r>
          </a:p>
          <a:p>
            <a:r>
              <a:rPr lang="en-US" sz="2000" b="1" dirty="0">
                <a:solidFill>
                  <a:srgbClr val="000000"/>
                </a:solidFill>
              </a:rPr>
              <a:t>“Today is ruined”;  “I won’t be able to function”; 
Irritation, tension, anxious monitoring</a:t>
            </a:r>
            <a:r>
              <a:rPr lang="en-US" sz="2000" b="1">
                <a:solidFill>
                  <a:srgbClr val="000000"/>
                </a:solidFill>
              </a:rPr>
              <a:t>, and avoidance</a:t>
            </a:r>
            <a:r>
              <a:rPr lang="en-US" sz="2000" b="1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8782A3-4907-8342-DE3D-2AE86B4CA212}"/>
              </a:ext>
            </a:extLst>
          </p:cNvPr>
          <p:cNvSpPr txBox="1"/>
          <p:nvPr/>
        </p:nvSpPr>
        <p:spPr>
          <a:xfrm>
            <a:off x="594360" y="201168"/>
            <a:ext cx="7955279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dirty="0">
                <a:solidFill>
                  <a:srgbClr val="000000"/>
                </a:solidFill>
              </a:rPr>
              <a:t>The Two Arrows in Action</a:t>
            </a:r>
          </a:p>
        </p:txBody>
      </p:sp>
      <p:sp>
        <p:nvSpPr>
          <p:cNvPr id="15" name="Rounded Rectangle 6">
            <a:extLst>
              <a:ext uri="{FF2B5EF4-FFF2-40B4-BE49-F238E27FC236}">
                <a16:creationId xmlns:a16="http://schemas.microsoft.com/office/drawing/2014/main" id="{06F433C0-D501-7435-C5A6-5FBDFED3592F}"/>
              </a:ext>
            </a:extLst>
          </p:cNvPr>
          <p:cNvSpPr/>
          <p:nvPr/>
        </p:nvSpPr>
        <p:spPr>
          <a:xfrm>
            <a:off x="781485" y="888129"/>
            <a:ext cx="7315200" cy="53035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524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91440" rIns="146304" bIns="73152" rtlCol="0" anchor="ctr"/>
          <a:lstStyle/>
          <a:p>
            <a:pPr algn="ctr"/>
            <a:r>
              <a:rPr lang="en-US" sz="2000" b="1" i="1" dirty="0">
                <a:solidFill>
                  <a:srgbClr val="000000"/>
                </a:solidFill>
              </a:rPr>
              <a:t>Example:</a:t>
            </a:r>
            <a:r>
              <a:rPr lang="en-US" sz="2000" i="1" dirty="0">
                <a:solidFill>
                  <a:srgbClr val="000000"/>
                </a:solidFill>
              </a:rPr>
              <a:t> a poor night’s sleep before an important day</a:t>
            </a:r>
          </a:p>
        </p:txBody>
      </p:sp>
    </p:spTree>
    <p:extLst>
      <p:ext uri="{BB962C8B-B14F-4D97-AF65-F5344CB8AC3E}">
        <p14:creationId xmlns:p14="http://schemas.microsoft.com/office/powerpoint/2010/main" val="1654492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01168"/>
            <a:ext cx="7955279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dirty="0">
                <a:solidFill>
                  <a:srgbClr val="000000"/>
                </a:solidFill>
              </a:rPr>
              <a:t>Psychological Processes Behind the Second Arrow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841248"/>
            <a:ext cx="7315200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0" i="0" dirty="0">
                <a:solidFill>
                  <a:srgbClr val="000000"/>
                </a:solidFill>
              </a:rPr>
              <a:t>The second arrow can take several familiar psychological forms: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353312"/>
            <a:ext cx="7315200" cy="896112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7373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91440" rIns="146304" bIns="73152" rtlCol="0" anchor="ctr"/>
          <a:lstStyle/>
          <a:p>
            <a:r>
              <a:rPr sz="2000" b="1" i="0" dirty="0">
                <a:solidFill>
                  <a:srgbClr val="000000"/>
                </a:solidFill>
              </a:rPr>
              <a:t>Experiential avoidance: </a:t>
            </a:r>
            <a:r>
              <a:rPr sz="1900" b="0" i="0" dirty="0">
                <a:solidFill>
                  <a:srgbClr val="000000"/>
                </a:solidFill>
              </a:rPr>
              <a:t>Efforts to escape, suppress, or control unwanted internal experiences</a:t>
            </a:r>
            <a:r>
              <a:rPr lang="en-US" sz="1900" b="0" i="0" dirty="0">
                <a:solidFill>
                  <a:srgbClr val="000000"/>
                </a:solidFill>
              </a:rPr>
              <a:t>.</a:t>
            </a:r>
            <a:r>
              <a:rPr lang="he-IL" sz="1900" b="0" i="0" dirty="0">
                <a:solidFill>
                  <a:srgbClr val="000000"/>
                </a:solidFill>
              </a:rPr>
              <a:t> </a:t>
            </a:r>
            <a:r>
              <a:rPr lang="da-DK" sz="1200" dirty="0">
                <a:solidFill>
                  <a:srgbClr val="000000"/>
                </a:solidFill>
              </a:rPr>
              <a:t>(Hayes et al., 1996; Kashdan et al., 2006)</a:t>
            </a:r>
            <a:endParaRPr sz="1900" b="0" i="0" dirty="0">
              <a:solidFill>
                <a:srgbClr val="00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14400" y="2441448"/>
            <a:ext cx="7315200" cy="1033272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7373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91440" rIns="146304" bIns="73152" rtlCol="0" anchor="ctr"/>
          <a:lstStyle/>
          <a:p>
            <a:r>
              <a:rPr sz="2000" b="1" i="0" dirty="0">
                <a:solidFill>
                  <a:srgbClr val="000000"/>
                </a:solidFill>
              </a:rPr>
              <a:t>Distress </a:t>
            </a:r>
            <a:r>
              <a:rPr lang="en-NZ" sz="2000" b="1" i="0" dirty="0">
                <a:solidFill>
                  <a:srgbClr val="000000"/>
                </a:solidFill>
              </a:rPr>
              <a:t>in</a:t>
            </a:r>
            <a:r>
              <a:rPr sz="2000" b="1" i="0" dirty="0">
                <a:solidFill>
                  <a:srgbClr val="000000"/>
                </a:solidFill>
              </a:rPr>
              <a:t>tolerance: </a:t>
            </a:r>
            <a:r>
              <a:rPr lang="en-US" sz="1900" dirty="0">
                <a:solidFill>
                  <a:srgbClr val="000000"/>
                </a:solidFill>
              </a:rPr>
              <a:t>Difficulty staying present with aversive states without immediately escaping or avoiding them</a:t>
            </a:r>
            <a:r>
              <a:rPr lang="he-IL" sz="1900" b="0" i="0" dirty="0">
                <a:solidFill>
                  <a:srgbClr val="000000"/>
                </a:solidFill>
              </a:rPr>
              <a:t> </a:t>
            </a:r>
            <a:r>
              <a:rPr lang="fr-FR" sz="1200" dirty="0">
                <a:solidFill>
                  <a:srgbClr val="000000"/>
                </a:solidFill>
              </a:rPr>
              <a:t>(</a:t>
            </a:r>
            <a:r>
              <a:rPr lang="fr-FR" sz="1200" dirty="0" err="1">
                <a:solidFill>
                  <a:srgbClr val="000000"/>
                </a:solidFill>
              </a:rPr>
              <a:t>Leyro</a:t>
            </a:r>
            <a:r>
              <a:rPr lang="fr-FR" sz="1200" dirty="0">
                <a:solidFill>
                  <a:srgbClr val="000000"/>
                </a:solidFill>
              </a:rPr>
              <a:t> et al., 2010; Simons &amp; </a:t>
            </a:r>
            <a:r>
              <a:rPr lang="fr-FR" sz="1200" dirty="0" err="1">
                <a:solidFill>
                  <a:srgbClr val="000000"/>
                </a:solidFill>
              </a:rPr>
              <a:t>Gaher</a:t>
            </a:r>
            <a:r>
              <a:rPr lang="fr-FR" sz="1200" dirty="0">
                <a:solidFill>
                  <a:srgbClr val="000000"/>
                </a:solidFill>
              </a:rPr>
              <a:t>, 2005)</a:t>
            </a:r>
            <a:endParaRPr sz="1200" b="0" i="0" dirty="0">
              <a:solidFill>
                <a:srgbClr val="0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14400" y="3630168"/>
            <a:ext cx="7315200" cy="896112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7373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91440" rIns="146304" bIns="73152" rtlCol="0" anchor="ctr"/>
          <a:lstStyle/>
          <a:p>
            <a:r>
              <a:rPr sz="2000" b="1" i="0" dirty="0">
                <a:solidFill>
                  <a:srgbClr val="000000"/>
                </a:solidFill>
              </a:rPr>
              <a:t>Anxiety sensitivity: </a:t>
            </a:r>
            <a:r>
              <a:rPr sz="1900" b="0" i="0" dirty="0">
                <a:solidFill>
                  <a:srgbClr val="000000"/>
                </a:solidFill>
              </a:rPr>
              <a:t>Fear of bodily arousal sensations because they are interpreted as harmful or intolerable.</a:t>
            </a:r>
            <a:r>
              <a:rPr lang="en-US" sz="1200" dirty="0">
                <a:solidFill>
                  <a:srgbClr val="000000"/>
                </a:solidFill>
              </a:rPr>
              <a:t> (Olatunji &amp; </a:t>
            </a:r>
            <a:r>
              <a:rPr lang="en-US" sz="1200" dirty="0" err="1">
                <a:solidFill>
                  <a:srgbClr val="000000"/>
                </a:solidFill>
              </a:rPr>
              <a:t>Wolitzky</a:t>
            </a:r>
            <a:r>
              <a:rPr lang="en-US" sz="1200" dirty="0">
                <a:solidFill>
                  <a:srgbClr val="000000"/>
                </a:solidFill>
              </a:rPr>
              <a:t>-Taylor, 2009)</a:t>
            </a:r>
            <a:endParaRPr sz="1200" b="0" i="0" dirty="0">
              <a:solidFill>
                <a:srgbClr val="00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14400" y="4828032"/>
            <a:ext cx="7315200" cy="142646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524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91440" rIns="146304" bIns="73152" rtlCol="0" anchor="ctr"/>
          <a:lstStyle/>
          <a:p>
            <a:pPr algn="l">
              <a:spcAft>
                <a:spcPts val="300"/>
              </a:spcAft>
            </a:pPr>
            <a:r>
              <a:rPr sz="2000" b="1" i="0" dirty="0">
                <a:solidFill>
                  <a:srgbClr val="000000"/>
                </a:solidFill>
              </a:rPr>
              <a:t>Health relevance</a:t>
            </a:r>
          </a:p>
          <a:p>
            <a:r>
              <a:rPr sz="1900" b="0" i="0" dirty="0">
                <a:solidFill>
                  <a:srgbClr val="000000"/>
                </a:solidFill>
              </a:rPr>
              <a:t>These reactions can amplify distress and are linked to</a:t>
            </a:r>
            <a:r>
              <a:rPr lang="en-NZ" sz="1900" b="0" i="0" dirty="0">
                <a:solidFill>
                  <a:srgbClr val="000000"/>
                </a:solidFill>
              </a:rPr>
              <a:t> increased</a:t>
            </a:r>
            <a:r>
              <a:rPr sz="1900" b="0" i="0" dirty="0">
                <a:solidFill>
                  <a:srgbClr val="000000"/>
                </a:solidFill>
              </a:rPr>
              <a:t> physical symptoms and maladaptive health behaviors.</a:t>
            </a:r>
            <a:r>
              <a:rPr lang="en-US" sz="1200" b="0" i="0" dirty="0">
                <a:solidFill>
                  <a:srgbClr val="000000"/>
                </a:solidFill>
              </a:rPr>
              <a:t> </a:t>
            </a:r>
            <a:r>
              <a:rPr lang="da-DK" sz="1200" dirty="0">
                <a:solidFill>
                  <a:srgbClr val="000000"/>
                </a:solidFill>
              </a:rPr>
              <a:t>(Berghoff et al., 2017; DeWolfe et al., 2023; Mattingley et al., 2022; Otto &amp; Smits, 2018)</a:t>
            </a:r>
            <a:endParaRPr sz="1200" b="0" i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01168"/>
            <a:ext cx="7955279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000000"/>
                </a:solidFill>
              </a:rPr>
              <a:t>Mindfulness Training and the Second Arrow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841248"/>
            <a:ext cx="73152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800" b="0" i="0" dirty="0">
                <a:solidFill>
                  <a:srgbClr val="000000"/>
                </a:solidFill>
              </a:rPr>
              <a:t>Monitor and Acceptance Theory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200" dirty="0">
                <a:solidFill>
                  <a:srgbClr val="000000"/>
                </a:solidFill>
              </a:rPr>
              <a:t>(Lindsay &amp; Creswell, 2017, 2019)</a:t>
            </a:r>
            <a:r>
              <a:rPr sz="1800" b="0" i="0" dirty="0">
                <a:solidFill>
                  <a:srgbClr val="000000"/>
                </a:solidFill>
              </a:rPr>
              <a:t> highlights two complementary mindfulness processes: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527048"/>
            <a:ext cx="3429000" cy="1920240"/>
          </a:xfrm>
          <a:prstGeom prst="roundRect">
            <a:avLst/>
          </a:prstGeom>
          <a:solidFill>
            <a:srgbClr val="F6F6F6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91440" rIns="146304" bIns="73152" rtlCol="0" anchor="ctr"/>
          <a:lstStyle/>
          <a:p>
            <a:pPr algn="ctr">
              <a:spcAft>
                <a:spcPts val="900"/>
              </a:spcAft>
            </a:pPr>
            <a:r>
              <a:rPr sz="2100" b="1" i="0" dirty="0">
                <a:solidFill>
                  <a:srgbClr val="000000"/>
                </a:solidFill>
              </a:rPr>
              <a:t>Attention monitoring</a:t>
            </a:r>
          </a:p>
          <a:p>
            <a:pPr algn="ctr">
              <a:spcAft>
                <a:spcPts val="800"/>
              </a:spcAft>
            </a:pPr>
            <a:r>
              <a:rPr sz="1900" b="0" i="0" dirty="0">
                <a:solidFill>
                  <a:srgbClr val="000000"/>
                </a:solidFill>
              </a:rPr>
              <a:t>Notice sensations, thoughts, and emotions.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937760" y="1527048"/>
            <a:ext cx="3429000" cy="1920240"/>
          </a:xfrm>
          <a:prstGeom prst="roundRect">
            <a:avLst/>
          </a:prstGeom>
          <a:solidFill>
            <a:srgbClr val="F6F6F6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91440" rIns="146304" bIns="73152" rtlCol="0" anchor="ctr"/>
          <a:lstStyle/>
          <a:p>
            <a:pPr algn="ctr">
              <a:spcAft>
                <a:spcPts val="900"/>
              </a:spcAft>
            </a:pPr>
            <a:r>
              <a:rPr sz="2100" b="1" i="0" dirty="0">
                <a:solidFill>
                  <a:srgbClr val="000000"/>
                </a:solidFill>
              </a:rPr>
              <a:t>Acceptance</a:t>
            </a:r>
          </a:p>
          <a:p>
            <a:pPr algn="ctr">
              <a:spcAft>
                <a:spcPts val="800"/>
              </a:spcAft>
            </a:pPr>
            <a:r>
              <a:rPr sz="1900" b="0" i="0" dirty="0">
                <a:solidFill>
                  <a:srgbClr val="000000"/>
                </a:solidFill>
              </a:rPr>
              <a:t>Relate to experience with openness and </a:t>
            </a:r>
            <a:r>
              <a:rPr lang="en-NZ" sz="1900" b="0" i="0" dirty="0">
                <a:solidFill>
                  <a:srgbClr val="000000"/>
                </a:solidFill>
              </a:rPr>
              <a:t>non-</a:t>
            </a:r>
            <a:r>
              <a:rPr sz="1900" b="0" i="0" dirty="0">
                <a:solidFill>
                  <a:srgbClr val="000000"/>
                </a:solidFill>
              </a:rPr>
              <a:t>judgment.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24528" y="2121408"/>
            <a:ext cx="694944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000" b="1" i="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675887"/>
            <a:ext cx="6858000" cy="914400"/>
          </a:xfrm>
          <a:prstGeom prst="roundRect">
            <a:avLst/>
          </a:prstGeom>
          <a:solidFill>
            <a:srgbClr val="FFFFFF"/>
          </a:solidFill>
          <a:ln w="1524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91440" rIns="146304" bIns="73152" rtlCol="0" anchor="ctr"/>
          <a:lstStyle/>
          <a:p>
            <a:r>
              <a:rPr sz="2000" b="1" i="0" dirty="0">
                <a:solidFill>
                  <a:srgbClr val="000000"/>
                </a:solidFill>
              </a:rPr>
              <a:t>Why both matter: </a:t>
            </a:r>
            <a:r>
              <a:rPr lang="en-US" sz="1900" dirty="0">
                <a:solidFill>
                  <a:srgbClr val="000000"/>
                </a:solidFill>
              </a:rPr>
              <a:t>Monitoring helps us see the arrows; acceptance helps soften the second arrow</a:t>
            </a:r>
            <a:r>
              <a:rPr sz="1900" b="0" i="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43000" y="4892040"/>
            <a:ext cx="6858000" cy="132588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016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91440" rIns="146304" bIns="73152" rtlCol="0" anchor="ctr"/>
          <a:lstStyle/>
          <a:p>
            <a:pPr algn="l">
              <a:spcAft>
                <a:spcPts val="300"/>
              </a:spcAft>
            </a:pPr>
            <a:r>
              <a:rPr sz="2000" b="1" i="0" dirty="0">
                <a:solidFill>
                  <a:srgbClr val="000000"/>
                </a:solidFill>
              </a:rPr>
              <a:t>Empirical support</a:t>
            </a:r>
          </a:p>
          <a:p>
            <a:r>
              <a:rPr sz="1900" b="0" i="0" dirty="0">
                <a:solidFill>
                  <a:srgbClr val="000000"/>
                </a:solidFill>
              </a:rPr>
              <a:t>Mindfulness training that includes acceptance reduce</a:t>
            </a:r>
            <a:r>
              <a:rPr lang="en-NZ" sz="1900" b="0" i="0" dirty="0">
                <a:solidFill>
                  <a:srgbClr val="000000"/>
                </a:solidFill>
              </a:rPr>
              <a:t>s</a:t>
            </a:r>
            <a:r>
              <a:rPr sz="1900" b="0" i="0" dirty="0">
                <a:solidFill>
                  <a:srgbClr val="000000"/>
                </a:solidFill>
              </a:rPr>
              <a:t> stress reactivity and improve</a:t>
            </a:r>
            <a:r>
              <a:rPr lang="en-NZ" sz="1900" b="0" i="0" dirty="0">
                <a:solidFill>
                  <a:srgbClr val="000000"/>
                </a:solidFill>
              </a:rPr>
              <a:t>s</a:t>
            </a:r>
            <a:r>
              <a:rPr sz="1900" b="0" i="0" dirty="0">
                <a:solidFill>
                  <a:srgbClr val="000000"/>
                </a:solidFill>
              </a:rPr>
              <a:t> emotional well-being.</a:t>
            </a:r>
            <a:r>
              <a:rPr lang="en-NZ" sz="1200" b="0" i="0" dirty="0">
                <a:solidFill>
                  <a:srgbClr val="000000"/>
                </a:solidFill>
              </a:rPr>
              <a:t> </a:t>
            </a:r>
            <a:r>
              <a:rPr lang="da-DK" sz="1200" dirty="0">
                <a:solidFill>
                  <a:srgbClr val="000000"/>
                </a:solidFill>
              </a:rPr>
              <a:t>(Lindsay et al., 2019; Lindsay, Chin, et al., 2018; Lindsay, Young, et al., 2018)</a:t>
            </a:r>
            <a:endParaRPr sz="1200" b="0" i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1303</TotalTime>
  <Words>370</Words>
  <Application>Microsoft Office PowerPoint</Application>
  <PresentationFormat>On-screen Show (4:3)</PresentationFormat>
  <Paragraphs>31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Yuval Hadash</dc:creator>
  <cp:lastModifiedBy>Yuval Hadash</cp:lastModifiedBy>
  <cp:revision>19</cp:revision>
  <dcterms:created xsi:type="dcterms:W3CDTF">2026-05-13T21:21:36Z</dcterms:created>
  <dcterms:modified xsi:type="dcterms:W3CDTF">2026-09-25T06:13:54Z</dcterms:modified>
</cp:coreProperties>
</file>